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8" r:id="rId4"/>
    <p:sldId id="259"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showGuides="1">
      <p:cViewPr varScale="1">
        <p:scale>
          <a:sx n="120" d="100"/>
          <a:sy n="120" d="100"/>
        </p:scale>
        <p:origin x="15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B832CB-26CC-38BF-ADF5-1B75C65B6D0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F22AAC0-2FCC-2AC6-7651-AA70A07371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952B6D3-6C3C-01A6-80CA-90199583F287}"/>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5A703827-4156-0E5F-A754-FCABEC941F4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FFA0B3-10C3-EC70-B990-64CFCBF409A5}"/>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136695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98586D-71CB-FA6C-20BC-09CBC057E28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FEA20B1-78B7-F908-8200-5B49B88D932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8243A67-F191-19AE-6929-D843194D5373}"/>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EA38FE5E-57F8-9A76-E49A-B92112944AE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4D2BB8-7AE1-3D09-9EBC-67591DC08796}"/>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312499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B548816-4FD5-1BCC-2A61-4D451E54187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EBB35A1-4C3A-94F0-21BD-A704234750C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22A05C-EFB6-37EE-AF97-5D745C49F4CE}"/>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B9F9CAC2-765C-9C7D-8462-151549D7712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67C362-EDCA-4A8B-B79B-C151636E6991}"/>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2362145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A30C5B-0CFE-CAA2-A5F0-76B1528E71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37E1BFE-BE32-1DBD-6857-07F39B2751D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A544060-CAAB-1C41-FDC9-A7AAC1271958}"/>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3380BE12-B8F4-B038-3119-8E663C877DD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B10F1A4-6B2C-D59C-F84D-85E117CBBB9D}"/>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596102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ED6101-56D4-C6DE-EE2F-EC8DEED0E45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6784C93-951D-19FB-1F36-B4E4EA4A078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B6801B2-0819-5A90-E314-28480D287A45}"/>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1C19124A-FE1D-12A1-501E-5BDF1584E6F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7D4B20-F71E-C869-603B-6AA31C9A2A62}"/>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3213500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501292-830A-2EC5-F11F-E4CA6981E6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EEE1B04-5B03-E6E5-42D0-3FC67E75407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A9AB460-49E8-CA82-51C2-E3D28189246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9C0D1FB-F4C0-24B9-1144-05708836F021}"/>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6" name="フッター プレースホルダー 5">
            <a:extLst>
              <a:ext uri="{FF2B5EF4-FFF2-40B4-BE49-F238E27FC236}">
                <a16:creationId xmlns:a16="http://schemas.microsoft.com/office/drawing/2014/main" id="{3C2148D3-0CBB-1675-608F-84D903EF17E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54F7C07-AAF6-2E91-99D2-CB8C6A9C2839}"/>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3424435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20F4DA-C8BD-63A6-C008-A8A84367EB6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356BFCB-B426-7139-52E0-D5828A0400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E27B80D-1F81-ED93-538F-0457B203F67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C7F5F66-CF09-E54D-FFA8-1F07C2E635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4E840E5-9803-833A-B501-E705849DEBE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8FE3BF3-A411-6A85-DE28-C0C1A585E528}"/>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8" name="フッター プレースホルダー 7">
            <a:extLst>
              <a:ext uri="{FF2B5EF4-FFF2-40B4-BE49-F238E27FC236}">
                <a16:creationId xmlns:a16="http://schemas.microsoft.com/office/drawing/2014/main" id="{CCD6AD17-AC4D-A22E-3BCC-459E6244DB9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705A1B5-AA5A-B920-DBD3-30A81DE3B5C8}"/>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2522290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CD12E-FE41-E33A-5215-08C104A713B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9E4173B-6962-03B3-3D73-DCBCE8484D7D}"/>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4" name="フッター プレースホルダー 3">
            <a:extLst>
              <a:ext uri="{FF2B5EF4-FFF2-40B4-BE49-F238E27FC236}">
                <a16:creationId xmlns:a16="http://schemas.microsoft.com/office/drawing/2014/main" id="{1A1C5364-0D4C-B29A-48B1-588C5EE3F46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6756CED-7A91-EBD9-E4EA-B422E0109B83}"/>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2138076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69901D7-CAC3-D99F-CC86-13C9795F8D4A}"/>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3" name="フッター プレースホルダー 2">
            <a:extLst>
              <a:ext uri="{FF2B5EF4-FFF2-40B4-BE49-F238E27FC236}">
                <a16:creationId xmlns:a16="http://schemas.microsoft.com/office/drawing/2014/main" id="{12D27CED-1D84-F9B8-F128-8C5C530351A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294BBD1-3CA4-B98B-E1EB-086ADB803CBA}"/>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2163158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F91707-AFDE-584B-BFE6-2AF47034D1A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D646A8-F963-7470-2D0B-2A0ABF1DD9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643B6AB-6536-BB33-76FA-405F6C57F4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0379ED2-25E7-62C0-A570-C27D9D00B84C}"/>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6" name="フッター プレースホルダー 5">
            <a:extLst>
              <a:ext uri="{FF2B5EF4-FFF2-40B4-BE49-F238E27FC236}">
                <a16:creationId xmlns:a16="http://schemas.microsoft.com/office/drawing/2014/main" id="{AC8BBE38-BDED-29A1-3DD1-A7DA191D7DF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6145711-1820-823A-FBC2-DB58B40B96C5}"/>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412805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D88F6F-6A67-4960-A34B-B97E00E6F8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CE2F7EB-CBD5-DBC2-0104-A5399942B6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FBF41D0-45EA-864A-73FF-D5F254704F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1A4905D-1DC9-381E-00D0-B415FA8A5300}"/>
              </a:ext>
            </a:extLst>
          </p:cNvPr>
          <p:cNvSpPr>
            <a:spLocks noGrp="1"/>
          </p:cNvSpPr>
          <p:nvPr>
            <p:ph type="dt" sz="half" idx="10"/>
          </p:nvPr>
        </p:nvSpPr>
        <p:spPr/>
        <p:txBody>
          <a:bodyPr/>
          <a:lstStyle/>
          <a:p>
            <a:fld id="{719413A7-FF9B-4863-B086-C7C2245821ED}" type="datetimeFigureOut">
              <a:rPr kumimoji="1" lang="ja-JP" altLang="en-US" smtClean="0"/>
              <a:t>2025/10/22</a:t>
            </a:fld>
            <a:endParaRPr kumimoji="1" lang="ja-JP" altLang="en-US"/>
          </a:p>
        </p:txBody>
      </p:sp>
      <p:sp>
        <p:nvSpPr>
          <p:cNvPr id="6" name="フッター プレースホルダー 5">
            <a:extLst>
              <a:ext uri="{FF2B5EF4-FFF2-40B4-BE49-F238E27FC236}">
                <a16:creationId xmlns:a16="http://schemas.microsoft.com/office/drawing/2014/main" id="{8C2E3388-0D12-A1E4-44C6-85BA1E2B51E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4C4E08-4D4A-D291-F8BC-4555A866E08A}"/>
              </a:ext>
            </a:extLst>
          </p:cNvPr>
          <p:cNvSpPr>
            <a:spLocks noGrp="1"/>
          </p:cNvSpPr>
          <p:nvPr>
            <p:ph type="sldNum" sz="quarter" idx="12"/>
          </p:nvPr>
        </p:nvSpPr>
        <p:spPr/>
        <p:txBody>
          <a:body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1506854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7B092F4-EA4C-40A2-7DA7-F6120348E1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C2D76B-9BE6-6385-512E-1A335E16C5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1411AE8-EEB0-7035-DA13-E78681C8D0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9413A7-FF9B-4863-B086-C7C2245821ED}" type="datetimeFigureOut">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B864487C-FE8C-31F4-C3FD-53095C69C9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5EC7191-0C66-652B-DC1D-AC57559996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8110DF7-28B1-482A-AF34-9485E5024F0C}" type="slidenum">
              <a:rPr kumimoji="1" lang="ja-JP" altLang="en-US" smtClean="0"/>
              <a:t>‹#›</a:t>
            </a:fld>
            <a:endParaRPr kumimoji="1" lang="ja-JP" altLang="en-US"/>
          </a:p>
        </p:txBody>
      </p:sp>
    </p:spTree>
    <p:extLst>
      <p:ext uri="{BB962C8B-B14F-4D97-AF65-F5344CB8AC3E}">
        <p14:creationId xmlns:p14="http://schemas.microsoft.com/office/powerpoint/2010/main" val="1717339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5591D-20A2-27FD-A3D4-7D05289F9A0A}"/>
              </a:ext>
            </a:extLst>
          </p:cNvPr>
          <p:cNvSpPr>
            <a:spLocks noGrp="1"/>
          </p:cNvSpPr>
          <p:nvPr>
            <p:ph type="title"/>
          </p:nvPr>
        </p:nvSpPr>
        <p:spPr>
          <a:xfrm>
            <a:off x="838200" y="365125"/>
            <a:ext cx="10515600" cy="604139"/>
          </a:xfrm>
        </p:spPr>
        <p:txBody>
          <a:bodyPr>
            <a:normAutofit/>
          </a:bodyPr>
          <a:lstStyle/>
          <a:p>
            <a:r>
              <a:rPr lang="ja-JP" altLang="en-US" sz="2800" b="1" u="sng" dirty="0">
                <a:latin typeface="Yu Gothic UI" panose="020B0500000000000000" pitchFamily="50" charset="-128"/>
                <a:ea typeface="Yu Gothic UI" panose="020B0500000000000000" pitchFamily="50" charset="-128"/>
              </a:rPr>
              <a:t>◎</a:t>
            </a:r>
            <a:r>
              <a:rPr kumimoji="1" lang="ja-JP" altLang="en-US" sz="2800" b="1" u="sng" dirty="0">
                <a:latin typeface="Yu Gothic UI" panose="020B0500000000000000" pitchFamily="50" charset="-128"/>
                <a:ea typeface="Yu Gothic UI" panose="020B0500000000000000" pitchFamily="50" charset="-128"/>
              </a:rPr>
              <a:t>調査企画案</a:t>
            </a:r>
            <a:r>
              <a:rPr kumimoji="1" lang="en-US" altLang="ja-JP" sz="2800" b="1" u="sng" dirty="0">
                <a:latin typeface="Yu Gothic UI" panose="020B0500000000000000" pitchFamily="50" charset="-128"/>
                <a:ea typeface="Yu Gothic UI" panose="020B0500000000000000" pitchFamily="50" charset="-128"/>
              </a:rPr>
              <a:t>1</a:t>
            </a:r>
            <a:endParaRPr kumimoji="1" lang="ja-JP" altLang="en-US" sz="2800" b="1" u="sng" dirty="0">
              <a:latin typeface="Yu Gothic UI" panose="020B0500000000000000" pitchFamily="50" charset="-128"/>
              <a:ea typeface="Yu Gothic UI" panose="020B0500000000000000" pitchFamily="50" charset="-128"/>
            </a:endParaRPr>
          </a:p>
        </p:txBody>
      </p:sp>
      <p:sp>
        <p:nvSpPr>
          <p:cNvPr id="3" name="コンテンツ プレースホルダー 2">
            <a:extLst>
              <a:ext uri="{FF2B5EF4-FFF2-40B4-BE49-F238E27FC236}">
                <a16:creationId xmlns:a16="http://schemas.microsoft.com/office/drawing/2014/main" id="{D0B36D65-B1E1-6B35-6FE9-2849E14DCA1E}"/>
              </a:ext>
            </a:extLst>
          </p:cNvPr>
          <p:cNvSpPr>
            <a:spLocks noGrp="1"/>
          </p:cNvSpPr>
          <p:nvPr>
            <p:ph sz="half" idx="1"/>
          </p:nvPr>
        </p:nvSpPr>
        <p:spPr>
          <a:xfrm>
            <a:off x="838200" y="1020952"/>
            <a:ext cx="5181600" cy="5672455"/>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lnSpc>
                <a:spcPct val="150000"/>
              </a:lnSpc>
              <a:buFont typeface="Wingdings" panose="05000000000000000000" pitchFamily="2" charset="2"/>
              <a:buChar char="n"/>
            </a:pPr>
            <a:r>
              <a:rPr kumimoji="1" lang="ja-JP" altLang="en-US" sz="1900" dirty="0">
                <a:latin typeface="Yu Gothic UI" panose="020B0500000000000000" pitchFamily="50" charset="-128"/>
                <a:ea typeface="Yu Gothic UI" panose="020B0500000000000000" pitchFamily="50" charset="-128"/>
              </a:rPr>
              <a:t>タイトル：高齢者の移動実態と今後の展望</a:t>
            </a:r>
            <a:endParaRPr kumimoji="1" lang="en-US" altLang="ja-JP" sz="1900" dirty="0">
              <a:latin typeface="Yu Gothic UI" panose="020B0500000000000000" pitchFamily="50" charset="-128"/>
              <a:ea typeface="Yu Gothic UI" panose="020B0500000000000000" pitchFamily="50" charset="-128"/>
            </a:endParaRPr>
          </a:p>
          <a:p>
            <a:pPr>
              <a:lnSpc>
                <a:spcPct val="150000"/>
              </a:lnSpc>
              <a:buFont typeface="Wingdings" panose="05000000000000000000" pitchFamily="2" charset="2"/>
              <a:buChar char="n"/>
            </a:pPr>
            <a:r>
              <a:rPr kumimoji="1" lang="ja-JP" altLang="en-US" sz="1900" dirty="0">
                <a:latin typeface="Yu Gothic UI" panose="020B0500000000000000" pitchFamily="50" charset="-128"/>
                <a:ea typeface="Yu Gothic UI" panose="020B0500000000000000" pitchFamily="50" charset="-128"/>
              </a:rPr>
              <a:t>調査目的</a:t>
            </a:r>
            <a:endParaRPr kumimoji="1"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人口の高齢化が進む中、高齢ドライバーの事故が増加し、</a:t>
            </a:r>
            <a:br>
              <a:rPr lang="en-US" altLang="ja-JP" sz="1700" dirty="0">
                <a:latin typeface="Yu Gothic UI" panose="020B0500000000000000" pitchFamily="50" charset="-128"/>
                <a:ea typeface="Yu Gothic UI" panose="020B0500000000000000" pitchFamily="50" charset="-128"/>
              </a:rPr>
            </a:br>
            <a:r>
              <a:rPr lang="ja-JP" altLang="en-US" sz="1700" dirty="0">
                <a:latin typeface="Yu Gothic UI" panose="020B0500000000000000" pitchFamily="50" charset="-128"/>
                <a:ea typeface="Yu Gothic UI" panose="020B0500000000000000" pitchFamily="50" charset="-128"/>
              </a:rPr>
              <a:t>社会問題となっている</a:t>
            </a:r>
            <a:endParaRPr lang="en-US" altLang="ja-JP" sz="17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免許返納を求める流れであるが、高齢者の移動実態を把握し、免許返納後の代替移動手段は確保可能なのか、また免許返納で問題が解決するのかどうかを分析する</a:t>
            </a:r>
            <a:endParaRPr lang="ja-JP" altLang="en-US" sz="1600" dirty="0">
              <a:latin typeface="Yu Gothic UI" panose="020B0500000000000000" pitchFamily="50" charset="-128"/>
              <a:ea typeface="Yu Gothic UI" panose="020B0500000000000000" pitchFamily="50" charset="-128"/>
            </a:endParaRPr>
          </a:p>
          <a:p>
            <a:pPr>
              <a:lnSpc>
                <a:spcPct val="150000"/>
              </a:lnSpc>
              <a:buFont typeface="Wingdings" panose="05000000000000000000" pitchFamily="2" charset="2"/>
              <a:buChar char="n"/>
            </a:pPr>
            <a:r>
              <a:rPr lang="ja-JP" altLang="en-US" sz="1900" dirty="0">
                <a:latin typeface="Yu Gothic UI" panose="020B0500000000000000" pitchFamily="50" charset="-128"/>
                <a:ea typeface="Yu Gothic UI" panose="020B0500000000000000" pitchFamily="50" charset="-128"/>
              </a:rPr>
              <a:t>調査対象</a:t>
            </a:r>
            <a:endParaRPr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高齢者</a:t>
            </a:r>
            <a:endParaRPr lang="en-US" altLang="ja-JP" sz="17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高齢者家族</a:t>
            </a:r>
            <a:endParaRPr lang="en-US" altLang="ja-JP" sz="17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自治体</a:t>
            </a:r>
            <a:endParaRPr lang="en-US" altLang="ja-JP" sz="17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自動車メーカー</a:t>
            </a:r>
            <a:endParaRPr lang="en-US" altLang="ja-JP" sz="17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公共交通機関（バス、タクシー、トラムなど）</a:t>
            </a:r>
            <a:endParaRPr lang="en-US" altLang="ja-JP" sz="1700" dirty="0">
              <a:latin typeface="Yu Gothic UI" panose="020B0500000000000000" pitchFamily="50" charset="-128"/>
              <a:ea typeface="Yu Gothic UI" panose="020B0500000000000000" pitchFamily="50" charset="-128"/>
            </a:endParaRPr>
          </a:p>
        </p:txBody>
      </p:sp>
      <p:sp>
        <p:nvSpPr>
          <p:cNvPr id="4" name="コンテンツ プレースホルダー 3">
            <a:extLst>
              <a:ext uri="{FF2B5EF4-FFF2-40B4-BE49-F238E27FC236}">
                <a16:creationId xmlns:a16="http://schemas.microsoft.com/office/drawing/2014/main" id="{F2E500D4-4500-72B7-8BA3-123D6FE79634}"/>
              </a:ext>
            </a:extLst>
          </p:cNvPr>
          <p:cNvSpPr>
            <a:spLocks noGrp="1"/>
          </p:cNvSpPr>
          <p:nvPr>
            <p:ph sz="half" idx="2"/>
          </p:nvPr>
        </p:nvSpPr>
        <p:spPr>
          <a:xfrm>
            <a:off x="6172200" y="1020952"/>
            <a:ext cx="5181600" cy="5672455"/>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lnSpc>
                <a:spcPct val="150000"/>
              </a:lnSpc>
              <a:buFont typeface="Wingdings" panose="05000000000000000000" pitchFamily="2" charset="2"/>
              <a:buChar char="n"/>
            </a:pPr>
            <a:r>
              <a:rPr kumimoji="1" lang="ja-JP" altLang="en-US" sz="1900" dirty="0">
                <a:latin typeface="Yu Gothic UI" panose="020B0500000000000000" pitchFamily="50" charset="-128"/>
                <a:ea typeface="Yu Gothic UI" panose="020B0500000000000000" pitchFamily="50" charset="-128"/>
              </a:rPr>
              <a:t>目次</a:t>
            </a:r>
            <a:endParaRPr kumimoji="1" lang="en-US" altLang="ja-JP" sz="19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高齢者の移動実態</a:t>
            </a:r>
            <a:endParaRPr lang="en-US" altLang="ja-JP" sz="17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高齢ドライバーの免許返納率</a:t>
            </a:r>
            <a:endParaRPr lang="en-US" altLang="ja-JP" sz="17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高齢者及び高齢者家族の意識調査</a:t>
            </a:r>
            <a:endParaRPr lang="en-US" altLang="ja-JP" sz="17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国、自治体の取り組み</a:t>
            </a:r>
            <a:endParaRPr lang="en-US" altLang="ja-JP" sz="17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民間の取り組み</a:t>
            </a:r>
            <a:endParaRPr lang="en-US" altLang="ja-JP" sz="1300" dirty="0">
              <a:latin typeface="Yu Gothic UI" panose="020B0500000000000000" pitchFamily="50" charset="-128"/>
              <a:ea typeface="Yu Gothic UI" panose="020B0500000000000000" pitchFamily="50" charset="-128"/>
            </a:endParaRPr>
          </a:p>
          <a:p>
            <a:pPr>
              <a:lnSpc>
                <a:spcPct val="150000"/>
              </a:lnSpc>
              <a:buFont typeface="Wingdings" panose="05000000000000000000" pitchFamily="2" charset="2"/>
              <a:buChar char="ü"/>
            </a:pPr>
            <a:r>
              <a:rPr lang="ja-JP" altLang="en-US" sz="1900" dirty="0">
                <a:latin typeface="Yu Gothic UI" panose="020B0500000000000000" pitchFamily="50" charset="-128"/>
                <a:ea typeface="Yu Gothic UI" panose="020B0500000000000000" pitchFamily="50" charset="-128"/>
              </a:rPr>
              <a:t>募集期間</a:t>
            </a:r>
            <a:endParaRPr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en-US" altLang="ja-JP" sz="1700" dirty="0">
                <a:latin typeface="Yu Gothic UI" panose="020B0500000000000000" pitchFamily="50" charset="-128"/>
                <a:ea typeface="Yu Gothic UI" panose="020B0500000000000000" pitchFamily="50" charset="-128"/>
              </a:rPr>
              <a:t>2026</a:t>
            </a:r>
            <a:r>
              <a:rPr lang="ja-JP" altLang="en-US" sz="1700" dirty="0">
                <a:latin typeface="Yu Gothic UI" panose="020B0500000000000000" pitchFamily="50" charset="-128"/>
                <a:ea typeface="Yu Gothic UI" panose="020B0500000000000000" pitchFamily="50" charset="-128"/>
              </a:rPr>
              <a:t>年</a:t>
            </a:r>
            <a:r>
              <a:rPr lang="en-US" altLang="ja-JP" sz="1700" dirty="0">
                <a:latin typeface="Yu Gothic UI" panose="020B0500000000000000" pitchFamily="50" charset="-128"/>
                <a:ea typeface="Yu Gothic UI" panose="020B0500000000000000" pitchFamily="50" charset="-128"/>
              </a:rPr>
              <a:t>1</a:t>
            </a:r>
            <a:r>
              <a:rPr lang="ja-JP" altLang="en-US" sz="1700" dirty="0">
                <a:latin typeface="Yu Gothic UI" panose="020B0500000000000000" pitchFamily="50" charset="-128"/>
                <a:ea typeface="Yu Gothic UI" panose="020B0500000000000000" pitchFamily="50" charset="-128"/>
              </a:rPr>
              <a:t>月初旬～</a:t>
            </a:r>
            <a:r>
              <a:rPr lang="en-US" altLang="ja-JP" sz="1700" dirty="0">
                <a:latin typeface="Yu Gothic UI" panose="020B0500000000000000" pitchFamily="50" charset="-128"/>
                <a:ea typeface="Yu Gothic UI" panose="020B0500000000000000" pitchFamily="50" charset="-128"/>
              </a:rPr>
              <a:t>2</a:t>
            </a:r>
            <a:r>
              <a:rPr lang="ja-JP" altLang="en-US" sz="1700" dirty="0">
                <a:latin typeface="Yu Gothic UI" panose="020B0500000000000000" pitchFamily="50" charset="-128"/>
                <a:ea typeface="Yu Gothic UI" panose="020B0500000000000000" pitchFamily="50" charset="-128"/>
              </a:rPr>
              <a:t>月中旬</a:t>
            </a:r>
            <a:endParaRPr lang="en-US" altLang="ja-JP" sz="1700" dirty="0">
              <a:latin typeface="Yu Gothic UI" panose="020B0500000000000000" pitchFamily="50" charset="-128"/>
              <a:ea typeface="Yu Gothic UI" panose="020B0500000000000000" pitchFamily="50" charset="-128"/>
            </a:endParaRPr>
          </a:p>
          <a:p>
            <a:pPr>
              <a:lnSpc>
                <a:spcPct val="150000"/>
              </a:lnSpc>
              <a:buFont typeface="Wingdings" panose="05000000000000000000" pitchFamily="2" charset="2"/>
              <a:buChar char="ü"/>
            </a:pPr>
            <a:r>
              <a:rPr lang="ja-JP" altLang="en-US" sz="1900" dirty="0">
                <a:latin typeface="Yu Gothic UI" panose="020B0500000000000000" pitchFamily="50" charset="-128"/>
                <a:ea typeface="Yu Gothic UI" panose="020B0500000000000000" pitchFamily="50" charset="-128"/>
              </a:rPr>
              <a:t>金額</a:t>
            </a:r>
            <a:endParaRPr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en-US" altLang="ja-JP" sz="1700" dirty="0">
                <a:latin typeface="Yu Gothic UI" panose="020B0500000000000000" pitchFamily="50" charset="-128"/>
                <a:ea typeface="Yu Gothic UI" panose="020B0500000000000000" pitchFamily="50" charset="-128"/>
              </a:rPr>
              <a:t>1</a:t>
            </a:r>
            <a:r>
              <a:rPr lang="ja-JP" altLang="en-US" sz="1700" dirty="0">
                <a:latin typeface="Yu Gothic UI" panose="020B0500000000000000" pitchFamily="50" charset="-128"/>
                <a:ea typeface="Yu Gothic UI" panose="020B0500000000000000" pitchFamily="50" charset="-128"/>
              </a:rPr>
              <a:t>社あたり　￥</a:t>
            </a:r>
            <a:r>
              <a:rPr lang="en-US" altLang="ja-JP" sz="1700" dirty="0">
                <a:latin typeface="Yu Gothic UI" panose="020B0500000000000000" pitchFamily="50" charset="-128"/>
                <a:ea typeface="Yu Gothic UI" panose="020B0500000000000000" pitchFamily="50" charset="-128"/>
              </a:rPr>
              <a:t>1,000,000</a:t>
            </a:r>
            <a:r>
              <a:rPr lang="ja-JP" altLang="en-US" sz="1700" dirty="0">
                <a:latin typeface="Yu Gothic UI" panose="020B0500000000000000" pitchFamily="50" charset="-128"/>
                <a:ea typeface="Yu Gothic UI" panose="020B0500000000000000" pitchFamily="50" charset="-128"/>
              </a:rPr>
              <a:t>～（税抜き）</a:t>
            </a:r>
          </a:p>
          <a:p>
            <a:pPr>
              <a:lnSpc>
                <a:spcPct val="150000"/>
              </a:lnSpc>
              <a:buFont typeface="Wingdings" panose="05000000000000000000" pitchFamily="2" charset="2"/>
              <a:buChar char="ü"/>
            </a:pPr>
            <a:r>
              <a:rPr lang="ja-JP" altLang="en-US" sz="1900" dirty="0">
                <a:latin typeface="Yu Gothic UI" panose="020B0500000000000000" pitchFamily="50" charset="-128"/>
                <a:ea typeface="Yu Gothic UI" panose="020B0500000000000000" pitchFamily="50" charset="-128"/>
              </a:rPr>
              <a:t>予定募集数</a:t>
            </a:r>
            <a:endParaRPr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en-US" altLang="ja-JP" sz="1700" dirty="0">
                <a:latin typeface="Yu Gothic UI" panose="020B0500000000000000" pitchFamily="50" charset="-128"/>
                <a:ea typeface="Yu Gothic UI" panose="020B0500000000000000" pitchFamily="50" charset="-128"/>
              </a:rPr>
              <a:t>5</a:t>
            </a:r>
            <a:r>
              <a:rPr lang="ja-JP" altLang="en-US" sz="1700" dirty="0">
                <a:latin typeface="Yu Gothic UI" panose="020B0500000000000000" pitchFamily="50" charset="-128"/>
                <a:ea typeface="Yu Gothic UI" panose="020B0500000000000000" pitchFamily="50" charset="-128"/>
              </a:rPr>
              <a:t>社～</a:t>
            </a:r>
          </a:p>
          <a:p>
            <a:pPr>
              <a:lnSpc>
                <a:spcPct val="150000"/>
              </a:lnSpc>
              <a:buFont typeface="Wingdings" panose="05000000000000000000" pitchFamily="2" charset="2"/>
              <a:buChar char="ü"/>
            </a:pPr>
            <a:r>
              <a:rPr lang="ja-JP" altLang="en-US" sz="1900" dirty="0">
                <a:latin typeface="Yu Gothic UI" panose="020B0500000000000000" pitchFamily="50" charset="-128"/>
                <a:ea typeface="Yu Gothic UI" panose="020B0500000000000000" pitchFamily="50" charset="-128"/>
              </a:rPr>
              <a:t>スケジュール</a:t>
            </a:r>
            <a:endParaRPr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詳細打ち合わせ</a:t>
            </a:r>
            <a:r>
              <a:rPr lang="en-US" altLang="ja-JP" sz="1700" dirty="0">
                <a:latin typeface="Yu Gothic UI" panose="020B0500000000000000" pitchFamily="50" charset="-128"/>
                <a:ea typeface="Yu Gothic UI" panose="020B0500000000000000" pitchFamily="50" charset="-128"/>
              </a:rPr>
              <a:t>:2</a:t>
            </a:r>
            <a:r>
              <a:rPr lang="ja-JP" altLang="en-US" sz="1700" dirty="0">
                <a:latin typeface="Yu Gothic UI" panose="020B0500000000000000" pitchFamily="50" charset="-128"/>
                <a:ea typeface="Yu Gothic UI" panose="020B0500000000000000" pitchFamily="50" charset="-128"/>
              </a:rPr>
              <a:t>月中旬～</a:t>
            </a:r>
            <a:r>
              <a:rPr lang="en-US" altLang="ja-JP" sz="1700" dirty="0">
                <a:latin typeface="Yu Gothic UI" panose="020B0500000000000000" pitchFamily="50" charset="-128"/>
                <a:ea typeface="Yu Gothic UI" panose="020B0500000000000000" pitchFamily="50" charset="-128"/>
              </a:rPr>
              <a:t>3</a:t>
            </a:r>
            <a:r>
              <a:rPr lang="ja-JP" altLang="en-US" sz="1700" dirty="0">
                <a:latin typeface="Yu Gothic UI" panose="020B0500000000000000" pitchFamily="50" charset="-128"/>
                <a:ea typeface="Yu Gothic UI" panose="020B0500000000000000" pitchFamily="50" charset="-128"/>
              </a:rPr>
              <a:t>月下旬　調査</a:t>
            </a:r>
            <a:r>
              <a:rPr lang="en-US" altLang="ja-JP" sz="1700" dirty="0">
                <a:latin typeface="Yu Gothic UI" panose="020B0500000000000000" pitchFamily="50" charset="-128"/>
                <a:ea typeface="Yu Gothic UI" panose="020B0500000000000000" pitchFamily="50" charset="-128"/>
              </a:rPr>
              <a:t>/</a:t>
            </a:r>
            <a:r>
              <a:rPr lang="ja-JP" altLang="en-US" sz="1700" dirty="0">
                <a:latin typeface="Yu Gothic UI" panose="020B0500000000000000" pitchFamily="50" charset="-128"/>
                <a:ea typeface="Yu Gothic UI" panose="020B0500000000000000" pitchFamily="50" charset="-128"/>
              </a:rPr>
              <a:t>分析</a:t>
            </a:r>
            <a:r>
              <a:rPr lang="en-US" altLang="ja-JP" sz="1700" dirty="0">
                <a:latin typeface="Yu Gothic UI" panose="020B0500000000000000" pitchFamily="50" charset="-128"/>
                <a:ea typeface="Yu Gothic UI" panose="020B0500000000000000" pitchFamily="50" charset="-128"/>
              </a:rPr>
              <a:t>:4</a:t>
            </a:r>
            <a:r>
              <a:rPr lang="ja-JP" altLang="en-US" sz="1700" dirty="0">
                <a:latin typeface="Yu Gothic UI" panose="020B0500000000000000" pitchFamily="50" charset="-128"/>
                <a:ea typeface="Yu Gothic UI" panose="020B0500000000000000" pitchFamily="50" charset="-128"/>
              </a:rPr>
              <a:t>月～</a:t>
            </a:r>
            <a:r>
              <a:rPr lang="en-US" altLang="ja-JP" sz="1700" dirty="0">
                <a:latin typeface="Yu Gothic UI" panose="020B0500000000000000" pitchFamily="50" charset="-128"/>
                <a:ea typeface="Yu Gothic UI" panose="020B0500000000000000" pitchFamily="50" charset="-128"/>
              </a:rPr>
              <a:t>5</a:t>
            </a:r>
            <a:r>
              <a:rPr lang="ja-JP" altLang="en-US" sz="1700" dirty="0">
                <a:latin typeface="Yu Gothic UI" panose="020B0500000000000000" pitchFamily="50" charset="-128"/>
                <a:ea typeface="Yu Gothic UI" panose="020B0500000000000000" pitchFamily="50" charset="-128"/>
              </a:rPr>
              <a:t>月　報告</a:t>
            </a:r>
            <a:r>
              <a:rPr lang="en-US" altLang="ja-JP" sz="1700" dirty="0">
                <a:latin typeface="Yu Gothic UI" panose="020B0500000000000000" pitchFamily="50" charset="-128"/>
                <a:ea typeface="Yu Gothic UI" panose="020B0500000000000000" pitchFamily="50" charset="-128"/>
              </a:rPr>
              <a:t>:6</a:t>
            </a:r>
            <a:r>
              <a:rPr lang="ja-JP" altLang="en-US" sz="1700" dirty="0">
                <a:latin typeface="Yu Gothic UI" panose="020B0500000000000000" pitchFamily="50" charset="-128"/>
                <a:ea typeface="Yu Gothic UI" panose="020B0500000000000000" pitchFamily="50" charset="-128"/>
              </a:rPr>
              <a:t>月中旬～　</a:t>
            </a:r>
          </a:p>
        </p:txBody>
      </p:sp>
    </p:spTree>
    <p:extLst>
      <p:ext uri="{BB962C8B-B14F-4D97-AF65-F5344CB8AC3E}">
        <p14:creationId xmlns:p14="http://schemas.microsoft.com/office/powerpoint/2010/main" val="3653341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EE669-A62A-586C-231C-FAF68489974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F2CA7D1-93FF-C148-435A-DD133D896038}"/>
              </a:ext>
            </a:extLst>
          </p:cNvPr>
          <p:cNvSpPr>
            <a:spLocks noGrp="1"/>
          </p:cNvSpPr>
          <p:nvPr>
            <p:ph type="title"/>
          </p:nvPr>
        </p:nvSpPr>
        <p:spPr>
          <a:xfrm>
            <a:off x="838200" y="365125"/>
            <a:ext cx="10515600" cy="604139"/>
          </a:xfrm>
        </p:spPr>
        <p:txBody>
          <a:bodyPr>
            <a:normAutofit/>
          </a:bodyPr>
          <a:lstStyle/>
          <a:p>
            <a:r>
              <a:rPr lang="ja-JP" altLang="en-US" sz="2800" b="1" u="sng" dirty="0">
                <a:latin typeface="Yu Gothic UI" panose="020B0500000000000000" pitchFamily="50" charset="-128"/>
                <a:ea typeface="Yu Gothic UI" panose="020B0500000000000000" pitchFamily="50" charset="-128"/>
              </a:rPr>
              <a:t>◎</a:t>
            </a:r>
            <a:r>
              <a:rPr kumimoji="1" lang="ja-JP" altLang="en-US" sz="2800" b="1" u="sng" dirty="0">
                <a:latin typeface="Yu Gothic UI" panose="020B0500000000000000" pitchFamily="50" charset="-128"/>
                <a:ea typeface="Yu Gothic UI" panose="020B0500000000000000" pitchFamily="50" charset="-128"/>
              </a:rPr>
              <a:t>調査企画案</a:t>
            </a:r>
            <a:r>
              <a:rPr kumimoji="1" lang="en-US" altLang="ja-JP" sz="2800" b="1" u="sng" dirty="0">
                <a:latin typeface="Yu Gothic UI" panose="020B0500000000000000" pitchFamily="50" charset="-128"/>
                <a:ea typeface="Yu Gothic UI" panose="020B0500000000000000" pitchFamily="50" charset="-128"/>
              </a:rPr>
              <a:t>2</a:t>
            </a:r>
            <a:endParaRPr kumimoji="1" lang="ja-JP" altLang="en-US" sz="2800" b="1" u="sng" dirty="0">
              <a:latin typeface="Yu Gothic UI" panose="020B0500000000000000" pitchFamily="50" charset="-128"/>
              <a:ea typeface="Yu Gothic UI" panose="020B0500000000000000" pitchFamily="50" charset="-128"/>
            </a:endParaRPr>
          </a:p>
        </p:txBody>
      </p:sp>
      <p:sp>
        <p:nvSpPr>
          <p:cNvPr id="3" name="コンテンツ プレースホルダー 2">
            <a:extLst>
              <a:ext uri="{FF2B5EF4-FFF2-40B4-BE49-F238E27FC236}">
                <a16:creationId xmlns:a16="http://schemas.microsoft.com/office/drawing/2014/main" id="{15BDA5EF-5F0F-683D-7BBC-3C89CBD418EA}"/>
              </a:ext>
            </a:extLst>
          </p:cNvPr>
          <p:cNvSpPr>
            <a:spLocks noGrp="1"/>
          </p:cNvSpPr>
          <p:nvPr>
            <p:ph sz="half" idx="1"/>
          </p:nvPr>
        </p:nvSpPr>
        <p:spPr>
          <a:xfrm>
            <a:off x="838200" y="1020952"/>
            <a:ext cx="5181600" cy="5672455"/>
          </a:xfrm>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a:lnSpc>
                <a:spcPct val="150000"/>
              </a:lnSpc>
              <a:buFont typeface="Wingdings" panose="05000000000000000000" pitchFamily="2" charset="2"/>
              <a:buChar char="n"/>
            </a:pPr>
            <a:r>
              <a:rPr kumimoji="1" lang="ja-JP" altLang="en-US" sz="1800" dirty="0">
                <a:latin typeface="Yu Gothic UI" panose="020B0500000000000000" pitchFamily="50" charset="-128"/>
                <a:ea typeface="Yu Gothic UI" panose="020B0500000000000000" pitchFamily="50" charset="-128"/>
              </a:rPr>
              <a:t>タイトル：ロボタクシーサービスの現状</a:t>
            </a:r>
            <a:endParaRPr kumimoji="1" lang="en-US" altLang="ja-JP" sz="1800" dirty="0">
              <a:latin typeface="Yu Gothic UI" panose="020B0500000000000000" pitchFamily="50" charset="-128"/>
              <a:ea typeface="Yu Gothic UI" panose="020B0500000000000000" pitchFamily="50" charset="-128"/>
            </a:endParaRPr>
          </a:p>
          <a:p>
            <a:pPr>
              <a:lnSpc>
                <a:spcPct val="150000"/>
              </a:lnSpc>
              <a:buFont typeface="Wingdings" panose="05000000000000000000" pitchFamily="2" charset="2"/>
              <a:buChar char="n"/>
            </a:pPr>
            <a:r>
              <a:rPr kumimoji="1" lang="ja-JP" altLang="en-US" sz="1800" dirty="0">
                <a:latin typeface="Yu Gothic UI" panose="020B0500000000000000" pitchFamily="50" charset="-128"/>
                <a:ea typeface="Yu Gothic UI" panose="020B0500000000000000" pitchFamily="50" charset="-128"/>
              </a:rPr>
              <a:t>調査目的</a:t>
            </a:r>
            <a:endParaRPr kumimoji="1" lang="en-US" altLang="ja-JP" sz="18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600" dirty="0">
                <a:latin typeface="Yu Gothic UI" panose="020B0500000000000000" pitchFamily="50" charset="-128"/>
                <a:ea typeface="Yu Gothic UI" panose="020B0500000000000000" pitchFamily="50" charset="-128"/>
              </a:rPr>
              <a:t>自動運転レベル</a:t>
            </a:r>
            <a:r>
              <a:rPr lang="en-US" altLang="ja-JP" sz="1600" dirty="0">
                <a:latin typeface="Yu Gothic UI" panose="020B0500000000000000" pitchFamily="50" charset="-128"/>
                <a:ea typeface="Yu Gothic UI" panose="020B0500000000000000" pitchFamily="50" charset="-128"/>
              </a:rPr>
              <a:t>4</a:t>
            </a:r>
            <a:r>
              <a:rPr lang="ja-JP" altLang="en-US" sz="1600" dirty="0">
                <a:latin typeface="Yu Gothic UI" panose="020B0500000000000000" pitchFamily="50" charset="-128"/>
                <a:ea typeface="Yu Gothic UI" panose="020B0500000000000000" pitchFamily="50" charset="-128"/>
              </a:rPr>
              <a:t>、</a:t>
            </a:r>
            <a:r>
              <a:rPr lang="en-US" altLang="ja-JP" sz="1600" dirty="0">
                <a:latin typeface="Yu Gothic UI" panose="020B0500000000000000" pitchFamily="50" charset="-128"/>
                <a:ea typeface="Yu Gothic UI" panose="020B0500000000000000" pitchFamily="50" charset="-128"/>
              </a:rPr>
              <a:t>5</a:t>
            </a:r>
            <a:r>
              <a:rPr lang="ja-JP" altLang="en-US" sz="1600" dirty="0">
                <a:latin typeface="Yu Gothic UI" panose="020B0500000000000000" pitchFamily="50" charset="-128"/>
                <a:ea typeface="Yu Gothic UI" panose="020B0500000000000000" pitchFamily="50" charset="-128"/>
              </a:rPr>
              <a:t>の実現によるロボタクシーは交通弱者の移動支援や渋滞の解消、事故の減少などと様々なメリットを持つが、運転従事者の雇用喪失などのデメリットも併せ持つ</a:t>
            </a:r>
            <a:endParaRPr lang="en-US" altLang="ja-JP" sz="16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600" dirty="0">
                <a:latin typeface="Yu Gothic UI" panose="020B0500000000000000" pitchFamily="50" charset="-128"/>
                <a:ea typeface="Yu Gothic UI" panose="020B0500000000000000" pitchFamily="50" charset="-128"/>
              </a:rPr>
              <a:t>国内外におけるロボタクシーサービスの現状を明確化するとともに問題点を浮き彫りにし、ロボタクシー市場の未来を俯瞰する</a:t>
            </a:r>
          </a:p>
          <a:p>
            <a:pPr>
              <a:lnSpc>
                <a:spcPct val="150000"/>
              </a:lnSpc>
              <a:buFont typeface="Wingdings" panose="05000000000000000000" pitchFamily="2" charset="2"/>
              <a:buChar char="n"/>
            </a:pPr>
            <a:r>
              <a:rPr lang="ja-JP" altLang="en-US" sz="1800" dirty="0">
                <a:latin typeface="Yu Gothic UI" panose="020B0500000000000000" pitchFamily="50" charset="-128"/>
                <a:ea typeface="Yu Gothic UI" panose="020B0500000000000000" pitchFamily="50" charset="-128"/>
              </a:rPr>
              <a:t>調査対象</a:t>
            </a:r>
            <a:endParaRPr lang="en-US" altLang="ja-JP" sz="18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ロボタクシー関連プレーヤー</a:t>
            </a:r>
            <a:endParaRPr lang="en-US" altLang="ja-JP" sz="1700" dirty="0">
              <a:latin typeface="Yu Gothic UI" panose="020B0500000000000000" pitchFamily="50" charset="-128"/>
              <a:ea typeface="Yu Gothic UI" panose="020B0500000000000000" pitchFamily="50" charset="-128"/>
            </a:endParaRPr>
          </a:p>
          <a:p>
            <a:pPr lvl="2">
              <a:lnSpc>
                <a:spcPct val="150000"/>
              </a:lnSpc>
              <a:buFont typeface="Wingdings" panose="05000000000000000000" pitchFamily="2" charset="2"/>
              <a:buChar char="ü"/>
            </a:pPr>
            <a:r>
              <a:rPr lang="ja-JP" altLang="en-US" sz="1300" dirty="0">
                <a:latin typeface="Yu Gothic UI" panose="020B0500000000000000" pitchFamily="50" charset="-128"/>
                <a:ea typeface="Yu Gothic UI" panose="020B0500000000000000" pitchFamily="50" charset="-128"/>
              </a:rPr>
              <a:t>サービス</a:t>
            </a:r>
            <a:endParaRPr lang="en-US" altLang="ja-JP" sz="1300" dirty="0">
              <a:latin typeface="Yu Gothic UI" panose="020B0500000000000000" pitchFamily="50" charset="-128"/>
              <a:ea typeface="Yu Gothic UI" panose="020B0500000000000000" pitchFamily="50" charset="-128"/>
            </a:endParaRPr>
          </a:p>
          <a:p>
            <a:pPr lvl="2">
              <a:lnSpc>
                <a:spcPct val="150000"/>
              </a:lnSpc>
              <a:buFont typeface="Wingdings" panose="05000000000000000000" pitchFamily="2" charset="2"/>
              <a:buChar char="ü"/>
            </a:pPr>
            <a:r>
              <a:rPr lang="ja-JP" altLang="en-US" sz="1300" dirty="0">
                <a:latin typeface="Yu Gothic UI" panose="020B0500000000000000" pitchFamily="50" charset="-128"/>
                <a:ea typeface="Yu Gothic UI" panose="020B0500000000000000" pitchFamily="50" charset="-128"/>
              </a:rPr>
              <a:t>技術</a:t>
            </a:r>
            <a:endParaRPr lang="en-US" altLang="ja-JP" sz="1300" dirty="0">
              <a:latin typeface="Yu Gothic UI" panose="020B0500000000000000" pitchFamily="50" charset="-128"/>
              <a:ea typeface="Yu Gothic UI" panose="020B0500000000000000" pitchFamily="50" charset="-128"/>
            </a:endParaRPr>
          </a:p>
          <a:p>
            <a:pPr lvl="2">
              <a:lnSpc>
                <a:spcPct val="150000"/>
              </a:lnSpc>
              <a:buFont typeface="Wingdings" panose="05000000000000000000" pitchFamily="2" charset="2"/>
              <a:buChar char="ü"/>
            </a:pPr>
            <a:r>
              <a:rPr lang="ja-JP" altLang="en-US" sz="1300" dirty="0">
                <a:latin typeface="Yu Gothic UI" panose="020B0500000000000000" pitchFamily="50" charset="-128"/>
                <a:ea typeface="Yu Gothic UI" panose="020B0500000000000000" pitchFamily="50" charset="-128"/>
              </a:rPr>
              <a:t>公共機関（法整備）</a:t>
            </a:r>
            <a:endParaRPr lang="en-US" altLang="ja-JP" sz="1300" dirty="0">
              <a:latin typeface="Yu Gothic UI" panose="020B0500000000000000" pitchFamily="50" charset="-128"/>
              <a:ea typeface="Yu Gothic UI" panose="020B0500000000000000" pitchFamily="50" charset="-128"/>
            </a:endParaRPr>
          </a:p>
        </p:txBody>
      </p:sp>
      <p:sp>
        <p:nvSpPr>
          <p:cNvPr id="4" name="コンテンツ プレースホルダー 3">
            <a:extLst>
              <a:ext uri="{FF2B5EF4-FFF2-40B4-BE49-F238E27FC236}">
                <a16:creationId xmlns:a16="http://schemas.microsoft.com/office/drawing/2014/main" id="{37D7E5D8-45A7-CF41-4936-4ADFAD7EB40F}"/>
              </a:ext>
            </a:extLst>
          </p:cNvPr>
          <p:cNvSpPr>
            <a:spLocks noGrp="1"/>
          </p:cNvSpPr>
          <p:nvPr>
            <p:ph sz="half" idx="2"/>
          </p:nvPr>
        </p:nvSpPr>
        <p:spPr>
          <a:xfrm>
            <a:off x="6172200" y="1020952"/>
            <a:ext cx="5181600" cy="5672455"/>
          </a:xfrm>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a:lnSpc>
                <a:spcPct val="150000"/>
              </a:lnSpc>
              <a:buFont typeface="Wingdings" panose="05000000000000000000" pitchFamily="2" charset="2"/>
              <a:buChar char="n"/>
            </a:pPr>
            <a:r>
              <a:rPr kumimoji="1" lang="ja-JP" altLang="en-US" sz="1800" dirty="0">
                <a:latin typeface="Yu Gothic UI" panose="020B0500000000000000" pitchFamily="50" charset="-128"/>
                <a:ea typeface="Yu Gothic UI" panose="020B0500000000000000" pitchFamily="50" charset="-128"/>
              </a:rPr>
              <a:t>目次</a:t>
            </a:r>
            <a:endParaRPr kumimoji="1" lang="en-US" altLang="ja-JP" sz="18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ロボタクシーサービスの現状</a:t>
            </a:r>
            <a:endParaRPr kumimoji="1" lang="en-US" altLang="ja-JP" sz="15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国内外の取り組み事例</a:t>
            </a:r>
            <a:endParaRPr lang="en-US" altLang="ja-JP" sz="15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各国の法整備状況</a:t>
            </a:r>
            <a:endParaRPr lang="en-US" altLang="ja-JP" sz="15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今後の発展予測</a:t>
            </a:r>
            <a:endParaRPr lang="en-US" altLang="ja-JP" sz="1700" dirty="0">
              <a:latin typeface="Yu Gothic UI" panose="020B0500000000000000" pitchFamily="50" charset="-128"/>
              <a:ea typeface="Yu Gothic UI" panose="020B0500000000000000" pitchFamily="50" charset="-128"/>
            </a:endParaRPr>
          </a:p>
          <a:p>
            <a:pPr>
              <a:lnSpc>
                <a:spcPct val="150000"/>
              </a:lnSpc>
              <a:buFont typeface="Wingdings" panose="05000000000000000000" pitchFamily="2" charset="2"/>
              <a:buChar char="ü"/>
            </a:pPr>
            <a:r>
              <a:rPr lang="ja-JP" altLang="en-US" sz="1900" dirty="0">
                <a:latin typeface="Yu Gothic UI" panose="020B0500000000000000" pitchFamily="50" charset="-128"/>
                <a:ea typeface="Yu Gothic UI" panose="020B0500000000000000" pitchFamily="50" charset="-128"/>
              </a:rPr>
              <a:t>募集期間</a:t>
            </a:r>
            <a:endParaRPr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en-US" altLang="ja-JP" sz="1700" dirty="0">
                <a:latin typeface="Yu Gothic UI" panose="020B0500000000000000" pitchFamily="50" charset="-128"/>
                <a:ea typeface="Yu Gothic UI" panose="020B0500000000000000" pitchFamily="50" charset="-128"/>
              </a:rPr>
              <a:t>2026</a:t>
            </a:r>
            <a:r>
              <a:rPr lang="ja-JP" altLang="en-US" sz="1700" dirty="0">
                <a:latin typeface="Yu Gothic UI" panose="020B0500000000000000" pitchFamily="50" charset="-128"/>
                <a:ea typeface="Yu Gothic UI" panose="020B0500000000000000" pitchFamily="50" charset="-128"/>
              </a:rPr>
              <a:t>年</a:t>
            </a:r>
            <a:r>
              <a:rPr lang="en-US" altLang="ja-JP" sz="1700" dirty="0">
                <a:latin typeface="Yu Gothic UI" panose="020B0500000000000000" pitchFamily="50" charset="-128"/>
                <a:ea typeface="Yu Gothic UI" panose="020B0500000000000000" pitchFamily="50" charset="-128"/>
              </a:rPr>
              <a:t>3</a:t>
            </a:r>
            <a:r>
              <a:rPr lang="ja-JP" altLang="en-US" sz="1700" dirty="0">
                <a:latin typeface="Yu Gothic UI" panose="020B0500000000000000" pitchFamily="50" charset="-128"/>
                <a:ea typeface="Yu Gothic UI" panose="020B0500000000000000" pitchFamily="50" charset="-128"/>
              </a:rPr>
              <a:t>月初旬～</a:t>
            </a:r>
            <a:r>
              <a:rPr lang="en-US" altLang="ja-JP" sz="1700" dirty="0">
                <a:latin typeface="Yu Gothic UI" panose="020B0500000000000000" pitchFamily="50" charset="-128"/>
                <a:ea typeface="Yu Gothic UI" panose="020B0500000000000000" pitchFamily="50" charset="-128"/>
              </a:rPr>
              <a:t>4</a:t>
            </a:r>
            <a:r>
              <a:rPr lang="ja-JP" altLang="en-US" sz="1700" dirty="0">
                <a:latin typeface="Yu Gothic UI" panose="020B0500000000000000" pitchFamily="50" charset="-128"/>
                <a:ea typeface="Yu Gothic UI" panose="020B0500000000000000" pitchFamily="50" charset="-128"/>
              </a:rPr>
              <a:t>月中旬</a:t>
            </a:r>
            <a:endParaRPr lang="en-US" altLang="ja-JP" sz="1700" dirty="0">
              <a:latin typeface="Yu Gothic UI" panose="020B0500000000000000" pitchFamily="50" charset="-128"/>
              <a:ea typeface="Yu Gothic UI" panose="020B0500000000000000" pitchFamily="50" charset="-128"/>
            </a:endParaRPr>
          </a:p>
          <a:p>
            <a:pPr>
              <a:lnSpc>
                <a:spcPct val="150000"/>
              </a:lnSpc>
              <a:buFont typeface="Wingdings" panose="05000000000000000000" pitchFamily="2" charset="2"/>
              <a:buChar char="ü"/>
            </a:pPr>
            <a:r>
              <a:rPr lang="ja-JP" altLang="en-US" sz="1900" dirty="0">
                <a:latin typeface="Yu Gothic UI" panose="020B0500000000000000" pitchFamily="50" charset="-128"/>
                <a:ea typeface="Yu Gothic UI" panose="020B0500000000000000" pitchFamily="50" charset="-128"/>
              </a:rPr>
              <a:t>金額</a:t>
            </a:r>
            <a:endParaRPr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en-US" altLang="ja-JP" sz="1700" dirty="0">
                <a:latin typeface="Yu Gothic UI" panose="020B0500000000000000" pitchFamily="50" charset="-128"/>
                <a:ea typeface="Yu Gothic UI" panose="020B0500000000000000" pitchFamily="50" charset="-128"/>
              </a:rPr>
              <a:t>1</a:t>
            </a:r>
            <a:r>
              <a:rPr lang="ja-JP" altLang="en-US" sz="1700" dirty="0">
                <a:latin typeface="Yu Gothic UI" panose="020B0500000000000000" pitchFamily="50" charset="-128"/>
                <a:ea typeface="Yu Gothic UI" panose="020B0500000000000000" pitchFamily="50" charset="-128"/>
              </a:rPr>
              <a:t>社あたり　￥</a:t>
            </a:r>
            <a:r>
              <a:rPr lang="en-US" altLang="ja-JP" sz="1700" dirty="0">
                <a:latin typeface="Yu Gothic UI" panose="020B0500000000000000" pitchFamily="50" charset="-128"/>
                <a:ea typeface="Yu Gothic UI" panose="020B0500000000000000" pitchFamily="50" charset="-128"/>
              </a:rPr>
              <a:t>1,000,000</a:t>
            </a:r>
            <a:r>
              <a:rPr lang="ja-JP" altLang="en-US" sz="1700" dirty="0">
                <a:latin typeface="Yu Gothic UI" panose="020B0500000000000000" pitchFamily="50" charset="-128"/>
                <a:ea typeface="Yu Gothic UI" panose="020B0500000000000000" pitchFamily="50" charset="-128"/>
              </a:rPr>
              <a:t>～（税抜き）</a:t>
            </a:r>
          </a:p>
          <a:p>
            <a:pPr>
              <a:lnSpc>
                <a:spcPct val="150000"/>
              </a:lnSpc>
              <a:buFont typeface="Wingdings" panose="05000000000000000000" pitchFamily="2" charset="2"/>
              <a:buChar char="ü"/>
            </a:pPr>
            <a:r>
              <a:rPr lang="ja-JP" altLang="en-US" sz="1900" dirty="0">
                <a:latin typeface="Yu Gothic UI" panose="020B0500000000000000" pitchFamily="50" charset="-128"/>
                <a:ea typeface="Yu Gothic UI" panose="020B0500000000000000" pitchFamily="50" charset="-128"/>
              </a:rPr>
              <a:t>予定募集数</a:t>
            </a:r>
            <a:endParaRPr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en-US" altLang="ja-JP" sz="1700" dirty="0">
                <a:latin typeface="Yu Gothic UI" panose="020B0500000000000000" pitchFamily="50" charset="-128"/>
                <a:ea typeface="Yu Gothic UI" panose="020B0500000000000000" pitchFamily="50" charset="-128"/>
              </a:rPr>
              <a:t>5</a:t>
            </a:r>
            <a:r>
              <a:rPr lang="ja-JP" altLang="en-US" sz="1700" dirty="0">
                <a:latin typeface="Yu Gothic UI" panose="020B0500000000000000" pitchFamily="50" charset="-128"/>
                <a:ea typeface="Yu Gothic UI" panose="020B0500000000000000" pitchFamily="50" charset="-128"/>
              </a:rPr>
              <a:t>社～</a:t>
            </a:r>
          </a:p>
          <a:p>
            <a:pPr>
              <a:lnSpc>
                <a:spcPct val="150000"/>
              </a:lnSpc>
              <a:buFont typeface="Wingdings" panose="05000000000000000000" pitchFamily="2" charset="2"/>
              <a:buChar char="ü"/>
            </a:pPr>
            <a:r>
              <a:rPr lang="ja-JP" altLang="en-US" sz="1900" dirty="0">
                <a:latin typeface="Yu Gothic UI" panose="020B0500000000000000" pitchFamily="50" charset="-128"/>
                <a:ea typeface="Yu Gothic UI" panose="020B0500000000000000" pitchFamily="50" charset="-128"/>
              </a:rPr>
              <a:t>スケジュール</a:t>
            </a:r>
            <a:endParaRPr lang="en-US" altLang="ja-JP" sz="19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詳細打ち合わせ</a:t>
            </a:r>
            <a:r>
              <a:rPr lang="en-US" altLang="ja-JP" sz="1700" dirty="0">
                <a:latin typeface="Yu Gothic UI" panose="020B0500000000000000" pitchFamily="50" charset="-128"/>
                <a:ea typeface="Yu Gothic UI" panose="020B0500000000000000" pitchFamily="50" charset="-128"/>
              </a:rPr>
              <a:t>:4</a:t>
            </a:r>
            <a:r>
              <a:rPr lang="ja-JP" altLang="en-US" sz="1700" dirty="0">
                <a:latin typeface="Yu Gothic UI" panose="020B0500000000000000" pitchFamily="50" charset="-128"/>
                <a:ea typeface="Yu Gothic UI" panose="020B0500000000000000" pitchFamily="50" charset="-128"/>
              </a:rPr>
              <a:t>月中旬～</a:t>
            </a:r>
            <a:r>
              <a:rPr lang="en-US" altLang="ja-JP" sz="1700" dirty="0">
                <a:latin typeface="Yu Gothic UI" panose="020B0500000000000000" pitchFamily="50" charset="-128"/>
                <a:ea typeface="Yu Gothic UI" panose="020B0500000000000000" pitchFamily="50" charset="-128"/>
              </a:rPr>
              <a:t>5</a:t>
            </a:r>
            <a:r>
              <a:rPr lang="ja-JP" altLang="en-US" sz="1700" dirty="0">
                <a:latin typeface="Yu Gothic UI" panose="020B0500000000000000" pitchFamily="50" charset="-128"/>
                <a:ea typeface="Yu Gothic UI" panose="020B0500000000000000" pitchFamily="50" charset="-128"/>
              </a:rPr>
              <a:t>月下旬　調査</a:t>
            </a:r>
            <a:r>
              <a:rPr lang="en-US" altLang="ja-JP" sz="1700" dirty="0">
                <a:latin typeface="Yu Gothic UI" panose="020B0500000000000000" pitchFamily="50" charset="-128"/>
                <a:ea typeface="Yu Gothic UI" panose="020B0500000000000000" pitchFamily="50" charset="-128"/>
              </a:rPr>
              <a:t>/</a:t>
            </a:r>
            <a:r>
              <a:rPr lang="ja-JP" altLang="en-US" sz="1700" dirty="0">
                <a:latin typeface="Yu Gothic UI" panose="020B0500000000000000" pitchFamily="50" charset="-128"/>
                <a:ea typeface="Yu Gothic UI" panose="020B0500000000000000" pitchFamily="50" charset="-128"/>
              </a:rPr>
              <a:t>分析</a:t>
            </a:r>
            <a:r>
              <a:rPr lang="en-US" altLang="ja-JP" sz="1700" dirty="0">
                <a:latin typeface="Yu Gothic UI" panose="020B0500000000000000" pitchFamily="50" charset="-128"/>
                <a:ea typeface="Yu Gothic UI" panose="020B0500000000000000" pitchFamily="50" charset="-128"/>
              </a:rPr>
              <a:t>:6</a:t>
            </a:r>
            <a:r>
              <a:rPr lang="ja-JP" altLang="en-US" sz="1700" dirty="0">
                <a:latin typeface="Yu Gothic UI" panose="020B0500000000000000" pitchFamily="50" charset="-128"/>
                <a:ea typeface="Yu Gothic UI" panose="020B0500000000000000" pitchFamily="50" charset="-128"/>
              </a:rPr>
              <a:t>月～</a:t>
            </a:r>
            <a:r>
              <a:rPr lang="en-US" altLang="ja-JP" sz="1700" dirty="0">
                <a:latin typeface="Yu Gothic UI" panose="020B0500000000000000" pitchFamily="50" charset="-128"/>
                <a:ea typeface="Yu Gothic UI" panose="020B0500000000000000" pitchFamily="50" charset="-128"/>
              </a:rPr>
              <a:t>7</a:t>
            </a:r>
            <a:r>
              <a:rPr lang="ja-JP" altLang="en-US" sz="1700" dirty="0">
                <a:latin typeface="Yu Gothic UI" panose="020B0500000000000000" pitchFamily="50" charset="-128"/>
                <a:ea typeface="Yu Gothic UI" panose="020B0500000000000000" pitchFamily="50" charset="-128"/>
              </a:rPr>
              <a:t>月　報告</a:t>
            </a:r>
            <a:r>
              <a:rPr lang="en-US" altLang="ja-JP" sz="1700" dirty="0">
                <a:latin typeface="Yu Gothic UI" panose="020B0500000000000000" pitchFamily="50" charset="-128"/>
                <a:ea typeface="Yu Gothic UI" panose="020B0500000000000000" pitchFamily="50" charset="-128"/>
              </a:rPr>
              <a:t>:8</a:t>
            </a:r>
            <a:r>
              <a:rPr lang="ja-JP" altLang="en-US" sz="1700" dirty="0">
                <a:latin typeface="Yu Gothic UI" panose="020B0500000000000000" pitchFamily="50" charset="-128"/>
                <a:ea typeface="Yu Gothic UI" panose="020B0500000000000000" pitchFamily="50" charset="-128"/>
              </a:rPr>
              <a:t>月中旬～</a:t>
            </a:r>
          </a:p>
        </p:txBody>
      </p:sp>
    </p:spTree>
    <p:extLst>
      <p:ext uri="{BB962C8B-B14F-4D97-AF65-F5344CB8AC3E}">
        <p14:creationId xmlns:p14="http://schemas.microsoft.com/office/powerpoint/2010/main" val="3256637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B6074-BDE1-CF02-D950-DB1E8F3AD0F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7A7FEC6-44ED-9643-76EC-DB50C2C79C7E}"/>
              </a:ext>
            </a:extLst>
          </p:cNvPr>
          <p:cNvSpPr>
            <a:spLocks noGrp="1"/>
          </p:cNvSpPr>
          <p:nvPr>
            <p:ph type="title"/>
          </p:nvPr>
        </p:nvSpPr>
        <p:spPr>
          <a:xfrm>
            <a:off x="838200" y="365125"/>
            <a:ext cx="10515600" cy="604139"/>
          </a:xfrm>
        </p:spPr>
        <p:txBody>
          <a:bodyPr>
            <a:normAutofit/>
          </a:bodyPr>
          <a:lstStyle/>
          <a:p>
            <a:r>
              <a:rPr lang="ja-JP" altLang="en-US" sz="2800" b="1" u="sng" dirty="0">
                <a:latin typeface="Yu Gothic UI" panose="020B0500000000000000" pitchFamily="50" charset="-128"/>
                <a:ea typeface="Yu Gothic UI" panose="020B0500000000000000" pitchFamily="50" charset="-128"/>
              </a:rPr>
              <a:t>◎</a:t>
            </a:r>
            <a:r>
              <a:rPr kumimoji="1" lang="ja-JP" altLang="en-US" sz="2800" b="1" u="sng" dirty="0">
                <a:latin typeface="Yu Gothic UI" panose="020B0500000000000000" pitchFamily="50" charset="-128"/>
                <a:ea typeface="Yu Gothic UI" panose="020B0500000000000000" pitchFamily="50" charset="-128"/>
              </a:rPr>
              <a:t>調査企画案</a:t>
            </a:r>
            <a:r>
              <a:rPr kumimoji="1" lang="en-US" altLang="ja-JP" sz="2800" b="1" u="sng" dirty="0">
                <a:latin typeface="Yu Gothic UI" panose="020B0500000000000000" pitchFamily="50" charset="-128"/>
                <a:ea typeface="Yu Gothic UI" panose="020B0500000000000000" pitchFamily="50" charset="-128"/>
              </a:rPr>
              <a:t>3</a:t>
            </a:r>
            <a:endParaRPr kumimoji="1" lang="ja-JP" altLang="en-US" sz="2800" b="1" u="sng" dirty="0">
              <a:latin typeface="Yu Gothic UI" panose="020B0500000000000000" pitchFamily="50" charset="-128"/>
              <a:ea typeface="Yu Gothic UI" panose="020B0500000000000000" pitchFamily="50" charset="-128"/>
            </a:endParaRPr>
          </a:p>
        </p:txBody>
      </p:sp>
      <p:sp>
        <p:nvSpPr>
          <p:cNvPr id="3" name="コンテンツ プレースホルダー 2">
            <a:extLst>
              <a:ext uri="{FF2B5EF4-FFF2-40B4-BE49-F238E27FC236}">
                <a16:creationId xmlns:a16="http://schemas.microsoft.com/office/drawing/2014/main" id="{EF573FC3-D421-DE63-1926-2C8887115584}"/>
              </a:ext>
            </a:extLst>
          </p:cNvPr>
          <p:cNvSpPr>
            <a:spLocks noGrp="1"/>
          </p:cNvSpPr>
          <p:nvPr>
            <p:ph sz="half" idx="1"/>
          </p:nvPr>
        </p:nvSpPr>
        <p:spPr>
          <a:xfrm>
            <a:off x="838200" y="1020952"/>
            <a:ext cx="5181600" cy="5672455"/>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nSpc>
                <a:spcPct val="150000"/>
              </a:lnSpc>
              <a:buFont typeface="Wingdings" panose="05000000000000000000" pitchFamily="2" charset="2"/>
              <a:buChar char="n"/>
            </a:pPr>
            <a:r>
              <a:rPr kumimoji="1" lang="ja-JP" altLang="en-US" sz="1800" dirty="0">
                <a:latin typeface="Yu Gothic UI" panose="020B0500000000000000" pitchFamily="50" charset="-128"/>
                <a:ea typeface="Yu Gothic UI" panose="020B0500000000000000" pitchFamily="50" charset="-128"/>
              </a:rPr>
              <a:t>タイトル：清涼飲料自動販売機調査（台数編）</a:t>
            </a:r>
            <a:endParaRPr kumimoji="1" lang="en-US" altLang="ja-JP" sz="1800" dirty="0">
              <a:latin typeface="Yu Gothic UI" panose="020B0500000000000000" pitchFamily="50" charset="-128"/>
              <a:ea typeface="Yu Gothic UI" panose="020B0500000000000000" pitchFamily="50" charset="-128"/>
            </a:endParaRPr>
          </a:p>
          <a:p>
            <a:pPr>
              <a:lnSpc>
                <a:spcPct val="150000"/>
              </a:lnSpc>
              <a:buFont typeface="Wingdings" panose="05000000000000000000" pitchFamily="2" charset="2"/>
              <a:buChar char="n"/>
            </a:pPr>
            <a:r>
              <a:rPr kumimoji="1" lang="ja-JP" altLang="en-US" sz="1800" dirty="0">
                <a:latin typeface="Yu Gothic UI" panose="020B0500000000000000" pitchFamily="50" charset="-128"/>
                <a:ea typeface="Yu Gothic UI" panose="020B0500000000000000" pitchFamily="50" charset="-128"/>
              </a:rPr>
              <a:t>調査目的</a:t>
            </a:r>
            <a:endParaRPr kumimoji="1" lang="en-US" altLang="ja-JP" sz="18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600" dirty="0">
                <a:latin typeface="Yu Gothic UI" panose="020B0500000000000000" pitchFamily="50" charset="-128"/>
                <a:ea typeface="Yu Gothic UI" panose="020B0500000000000000" pitchFamily="50" charset="-128"/>
              </a:rPr>
              <a:t>国内の清涼飲料自動販売機の設置台数、シェアなどを明確にし、今後の戦略に役立てる</a:t>
            </a:r>
            <a:endParaRPr lang="en-US" altLang="ja-JP" sz="16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600" dirty="0">
                <a:latin typeface="Yu Gothic UI" panose="020B0500000000000000" pitchFamily="50" charset="-128"/>
                <a:ea typeface="Yu Gothic UI" panose="020B0500000000000000" pitchFamily="50" charset="-128"/>
              </a:rPr>
              <a:t>減少を続ける自動販売機市場であるが、スマホ連動アプリなどによる新機能搭載で市場がどのように変化するかを分析する</a:t>
            </a:r>
          </a:p>
          <a:p>
            <a:pPr>
              <a:lnSpc>
                <a:spcPct val="150000"/>
              </a:lnSpc>
              <a:buFont typeface="Wingdings" panose="05000000000000000000" pitchFamily="2" charset="2"/>
              <a:buChar char="n"/>
            </a:pPr>
            <a:r>
              <a:rPr lang="ja-JP" altLang="en-US" sz="1800" dirty="0">
                <a:latin typeface="Yu Gothic UI" panose="020B0500000000000000" pitchFamily="50" charset="-128"/>
                <a:ea typeface="Yu Gothic UI" panose="020B0500000000000000" pitchFamily="50" charset="-128"/>
              </a:rPr>
              <a:t>調査対象</a:t>
            </a:r>
            <a:endParaRPr lang="en-US" altLang="ja-JP" sz="18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自動販売機設置企業</a:t>
            </a:r>
            <a:endParaRPr lang="en-US" altLang="ja-JP" sz="17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自動販売機設置場所</a:t>
            </a:r>
            <a:endParaRPr lang="en-US" altLang="ja-JP" sz="17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飲料メーカー</a:t>
            </a:r>
            <a:endParaRPr lang="en-US" altLang="ja-JP" sz="17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飲料オペレーター</a:t>
            </a:r>
            <a:endParaRPr lang="en-US" altLang="ja-JP" sz="1700" dirty="0">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latin typeface="Yu Gothic UI" panose="020B0500000000000000" pitchFamily="50" charset="-128"/>
                <a:ea typeface="Yu Gothic UI" panose="020B0500000000000000" pitchFamily="50" charset="-128"/>
              </a:rPr>
              <a:t>一般消費者</a:t>
            </a:r>
            <a:endParaRPr lang="en-US" altLang="ja-JP" sz="1400" dirty="0">
              <a:latin typeface="Yu Gothic UI" panose="020B0500000000000000" pitchFamily="50" charset="-128"/>
              <a:ea typeface="Yu Gothic UI" panose="020B0500000000000000" pitchFamily="50" charset="-128"/>
            </a:endParaRPr>
          </a:p>
        </p:txBody>
      </p:sp>
      <p:sp>
        <p:nvSpPr>
          <p:cNvPr id="4" name="コンテンツ プレースホルダー 3">
            <a:extLst>
              <a:ext uri="{FF2B5EF4-FFF2-40B4-BE49-F238E27FC236}">
                <a16:creationId xmlns:a16="http://schemas.microsoft.com/office/drawing/2014/main" id="{A1EE7B3E-E0CC-9E3B-B75A-8FF1AD57A465}"/>
              </a:ext>
            </a:extLst>
          </p:cNvPr>
          <p:cNvSpPr>
            <a:spLocks noGrp="1"/>
          </p:cNvSpPr>
          <p:nvPr>
            <p:ph sz="half" idx="2"/>
          </p:nvPr>
        </p:nvSpPr>
        <p:spPr>
          <a:xfrm>
            <a:off x="6172200" y="1020952"/>
            <a:ext cx="5181600" cy="5672455"/>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nSpc>
                <a:spcPct val="150000"/>
              </a:lnSpc>
              <a:buFont typeface="Wingdings" panose="05000000000000000000" pitchFamily="2" charset="2"/>
              <a:buChar char="n"/>
            </a:pPr>
            <a:r>
              <a:rPr kumimoji="1" lang="ja-JP" altLang="en-US" sz="1800" dirty="0">
                <a:latin typeface="Yu Gothic UI" panose="020B0500000000000000" pitchFamily="50" charset="-128"/>
                <a:ea typeface="Yu Gothic UI" panose="020B0500000000000000" pitchFamily="50" charset="-128"/>
              </a:rPr>
              <a:t>目次</a:t>
            </a:r>
            <a:endParaRPr kumimoji="1" lang="en-US" altLang="ja-JP" sz="18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国内清涼飲料自動販売機市場推移予測</a:t>
            </a:r>
            <a:endParaRPr lang="en-US" altLang="ja-JP" sz="1700" dirty="0">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kumimoji="1" lang="ja-JP" altLang="en-US" sz="1500" dirty="0">
                <a:latin typeface="Yu Gothic UI" panose="020B0500000000000000" pitchFamily="50" charset="-128"/>
                <a:ea typeface="Yu Gothic UI" panose="020B0500000000000000" pitchFamily="50" charset="-128"/>
              </a:rPr>
              <a:t>あああ</a:t>
            </a:r>
            <a:endParaRPr kumimoji="1" lang="en-US" altLang="ja-JP" sz="15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主要メーカーのシェア（</a:t>
            </a:r>
            <a:r>
              <a:rPr lang="en-US" altLang="ja-JP" sz="1700" dirty="0">
                <a:latin typeface="Yu Gothic UI" panose="020B0500000000000000" pitchFamily="50" charset="-128"/>
                <a:ea typeface="Yu Gothic UI" panose="020B0500000000000000" pitchFamily="50" charset="-128"/>
              </a:rPr>
              <a:t>2025</a:t>
            </a:r>
            <a:r>
              <a:rPr lang="ja-JP" altLang="en-US" sz="1700" dirty="0">
                <a:latin typeface="Yu Gothic UI" panose="020B0500000000000000" pitchFamily="50" charset="-128"/>
                <a:ea typeface="Yu Gothic UI" panose="020B0500000000000000" pitchFamily="50" charset="-128"/>
              </a:rPr>
              <a:t>）</a:t>
            </a:r>
            <a:endParaRPr lang="en-US" altLang="ja-JP" sz="1700" dirty="0">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lang="ja-JP" altLang="en-US" sz="1500" dirty="0">
                <a:latin typeface="Yu Gothic UI" panose="020B0500000000000000" pitchFamily="50" charset="-128"/>
                <a:ea typeface="Yu Gothic UI" panose="020B0500000000000000" pitchFamily="50" charset="-128"/>
              </a:rPr>
              <a:t>あああ</a:t>
            </a:r>
            <a:endParaRPr lang="en-US" altLang="ja-JP" sz="15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飲料メーカー各社の戦略</a:t>
            </a:r>
            <a:endParaRPr lang="en-US" altLang="ja-JP" sz="1700" dirty="0">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lang="ja-JP" altLang="en-US" sz="1500" dirty="0">
                <a:latin typeface="Yu Gothic UI" panose="020B0500000000000000" pitchFamily="50" charset="-128"/>
                <a:ea typeface="Yu Gothic UI" panose="020B0500000000000000" pitchFamily="50" charset="-128"/>
              </a:rPr>
              <a:t>あああ</a:t>
            </a:r>
            <a:endParaRPr lang="en-US" altLang="ja-JP" sz="15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新機能に関してのまとめ</a:t>
            </a:r>
            <a:endParaRPr lang="en-US" altLang="ja-JP" sz="1700" dirty="0">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lang="ja-JP" altLang="en-US" sz="1500" dirty="0">
                <a:latin typeface="Yu Gothic UI" panose="020B0500000000000000" pitchFamily="50" charset="-128"/>
                <a:ea typeface="Yu Gothic UI" panose="020B0500000000000000" pitchFamily="50" charset="-128"/>
              </a:rPr>
              <a:t>あああ</a:t>
            </a:r>
            <a:endParaRPr lang="en-US" altLang="ja-JP" sz="1500" dirty="0">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latin typeface="Yu Gothic UI" panose="020B0500000000000000" pitchFamily="50" charset="-128"/>
                <a:ea typeface="Yu Gothic UI" panose="020B0500000000000000" pitchFamily="50" charset="-128"/>
              </a:rPr>
              <a:t>一般消費者の意識</a:t>
            </a:r>
            <a:endParaRPr lang="en-US" altLang="ja-JP" sz="1700" dirty="0">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lang="ja-JP" altLang="en-US" sz="1500" dirty="0">
                <a:latin typeface="Yu Gothic UI" panose="020B0500000000000000" pitchFamily="50" charset="-128"/>
                <a:ea typeface="Yu Gothic UI" panose="020B0500000000000000" pitchFamily="50" charset="-128"/>
              </a:rPr>
              <a:t>あああ</a:t>
            </a:r>
            <a:endParaRPr lang="en-US" altLang="ja-JP" sz="1700"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823478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6CD2B-5863-0A63-AE86-03C7C99C55C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B303558-C5BB-8042-B754-934C4D4EE92E}"/>
              </a:ext>
            </a:extLst>
          </p:cNvPr>
          <p:cNvSpPr>
            <a:spLocks noGrp="1"/>
          </p:cNvSpPr>
          <p:nvPr>
            <p:ph type="title"/>
          </p:nvPr>
        </p:nvSpPr>
        <p:spPr>
          <a:xfrm>
            <a:off x="838200" y="365125"/>
            <a:ext cx="10515600" cy="604139"/>
          </a:xfrm>
        </p:spPr>
        <p:txBody>
          <a:bodyPr>
            <a:normAutofit/>
          </a:bodyPr>
          <a:lstStyle/>
          <a:p>
            <a:r>
              <a:rPr lang="ja-JP" altLang="en-US" sz="2800" b="1" u="sng" dirty="0">
                <a:latin typeface="Yu Gothic UI" panose="020B0500000000000000" pitchFamily="50" charset="-128"/>
                <a:ea typeface="Yu Gothic UI" panose="020B0500000000000000" pitchFamily="50" charset="-128"/>
              </a:rPr>
              <a:t>◎</a:t>
            </a:r>
            <a:r>
              <a:rPr kumimoji="1" lang="ja-JP" altLang="en-US" sz="2800" b="1" u="sng" dirty="0">
                <a:latin typeface="Yu Gothic UI" panose="020B0500000000000000" pitchFamily="50" charset="-128"/>
                <a:ea typeface="Yu Gothic UI" panose="020B0500000000000000" pitchFamily="50" charset="-128"/>
              </a:rPr>
              <a:t>調査企画案</a:t>
            </a:r>
            <a:r>
              <a:rPr kumimoji="1" lang="en-US" altLang="ja-JP" sz="2800" b="1" u="sng" dirty="0">
                <a:latin typeface="Yu Gothic UI" panose="020B0500000000000000" pitchFamily="50" charset="-128"/>
                <a:ea typeface="Yu Gothic UI" panose="020B0500000000000000" pitchFamily="50" charset="-128"/>
              </a:rPr>
              <a:t>4</a:t>
            </a:r>
            <a:endParaRPr kumimoji="1" lang="ja-JP" altLang="en-US" sz="2800" b="1" u="sng" dirty="0">
              <a:latin typeface="Yu Gothic UI" panose="020B0500000000000000" pitchFamily="50" charset="-128"/>
              <a:ea typeface="Yu Gothic UI" panose="020B0500000000000000" pitchFamily="50" charset="-128"/>
            </a:endParaRPr>
          </a:p>
        </p:txBody>
      </p:sp>
      <p:sp>
        <p:nvSpPr>
          <p:cNvPr id="3" name="コンテンツ プレースホルダー 2">
            <a:extLst>
              <a:ext uri="{FF2B5EF4-FFF2-40B4-BE49-F238E27FC236}">
                <a16:creationId xmlns:a16="http://schemas.microsoft.com/office/drawing/2014/main" id="{901C3D4F-66BE-5146-99D8-B302DC5C4DA9}"/>
              </a:ext>
            </a:extLst>
          </p:cNvPr>
          <p:cNvSpPr>
            <a:spLocks noGrp="1"/>
          </p:cNvSpPr>
          <p:nvPr>
            <p:ph sz="half" idx="1"/>
          </p:nvPr>
        </p:nvSpPr>
        <p:spPr>
          <a:xfrm>
            <a:off x="838200" y="1020952"/>
            <a:ext cx="5181600" cy="5672455"/>
          </a:xfrm>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Font typeface="Wingdings" panose="05000000000000000000" pitchFamily="2" charset="2"/>
              <a:buChar char="n"/>
            </a:pPr>
            <a:r>
              <a:rPr kumimoji="1" lang="ja-JP" altLang="en-US" sz="1800" dirty="0">
                <a:solidFill>
                  <a:schemeClr val="tx1"/>
                </a:solidFill>
                <a:latin typeface="Yu Gothic UI" panose="020B0500000000000000" pitchFamily="50" charset="-128"/>
                <a:ea typeface="Yu Gothic UI" panose="020B0500000000000000" pitchFamily="50" charset="-128"/>
              </a:rPr>
              <a:t>タイトル：</a:t>
            </a:r>
            <a:r>
              <a:rPr lang="ja-JP" altLang="en-US" sz="1800" dirty="0">
                <a:solidFill>
                  <a:schemeClr val="tx1"/>
                </a:solidFill>
                <a:latin typeface="Yu Gothic UI" panose="020B0500000000000000" pitchFamily="50" charset="-128"/>
                <a:ea typeface="Yu Gothic UI" panose="020B0500000000000000" pitchFamily="50" charset="-128"/>
              </a:rPr>
              <a:t>清涼飲料自動販売機調査（</a:t>
            </a:r>
            <a:r>
              <a:rPr lang="en-US" altLang="ja-JP" sz="1800" dirty="0">
                <a:solidFill>
                  <a:schemeClr val="tx1"/>
                </a:solidFill>
                <a:latin typeface="Yu Gothic UI" panose="020B0500000000000000" pitchFamily="50" charset="-128"/>
                <a:ea typeface="Yu Gothic UI" panose="020B0500000000000000" pitchFamily="50" charset="-128"/>
              </a:rPr>
              <a:t>CS/NPS</a:t>
            </a:r>
            <a:r>
              <a:rPr lang="ja-JP" altLang="en-US" sz="1800" dirty="0">
                <a:solidFill>
                  <a:schemeClr val="tx1"/>
                </a:solidFill>
                <a:latin typeface="Yu Gothic UI" panose="020B0500000000000000" pitchFamily="50" charset="-128"/>
                <a:ea typeface="Yu Gothic UI" panose="020B0500000000000000" pitchFamily="50" charset="-128"/>
              </a:rPr>
              <a:t>編）</a:t>
            </a:r>
            <a:endParaRPr kumimoji="1" lang="en-US" altLang="ja-JP" sz="1800" dirty="0">
              <a:solidFill>
                <a:schemeClr val="tx1"/>
              </a:solidFill>
              <a:latin typeface="Yu Gothic UI" panose="020B0500000000000000" pitchFamily="50" charset="-128"/>
              <a:ea typeface="Yu Gothic UI" panose="020B0500000000000000" pitchFamily="50" charset="-128"/>
            </a:endParaRPr>
          </a:p>
          <a:p>
            <a:pPr>
              <a:lnSpc>
                <a:spcPct val="150000"/>
              </a:lnSpc>
              <a:buFont typeface="Wingdings" panose="05000000000000000000" pitchFamily="2" charset="2"/>
              <a:buChar char="n"/>
            </a:pPr>
            <a:r>
              <a:rPr kumimoji="1" lang="ja-JP" altLang="en-US" sz="1800" dirty="0">
                <a:solidFill>
                  <a:schemeClr val="tx1"/>
                </a:solidFill>
                <a:latin typeface="Yu Gothic UI" panose="020B0500000000000000" pitchFamily="50" charset="-128"/>
                <a:ea typeface="Yu Gothic UI" panose="020B0500000000000000" pitchFamily="50" charset="-128"/>
              </a:rPr>
              <a:t>調査目的</a:t>
            </a:r>
            <a:endParaRPr kumimoji="1" lang="en-US" altLang="ja-JP" sz="1800" dirty="0">
              <a:solidFill>
                <a:schemeClr val="tx1"/>
              </a:solidFill>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600" dirty="0">
                <a:solidFill>
                  <a:schemeClr val="tx1"/>
                </a:solidFill>
                <a:latin typeface="Yu Gothic UI" panose="020B0500000000000000" pitchFamily="50" charset="-128"/>
                <a:ea typeface="Yu Gothic UI" panose="020B0500000000000000" pitchFamily="50" charset="-128"/>
              </a:rPr>
              <a:t>清涼飲料自動販売機オペレーターへの満足度を明確化し、今後の継続設置の方向性を探る</a:t>
            </a:r>
            <a:endParaRPr lang="en-US" altLang="ja-JP" sz="1600" dirty="0">
              <a:solidFill>
                <a:schemeClr val="tx1"/>
              </a:solidFill>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600" dirty="0">
                <a:solidFill>
                  <a:schemeClr val="tx1"/>
                </a:solidFill>
                <a:latin typeface="Yu Gothic UI" panose="020B0500000000000000" pitchFamily="50" charset="-128"/>
                <a:ea typeface="Yu Gothic UI" panose="020B0500000000000000" pitchFamily="50" charset="-128"/>
              </a:rPr>
              <a:t>清涼飲料自動販売機の利用者の満足度をメーカー別に調査し、改善点などを明確化する</a:t>
            </a:r>
          </a:p>
          <a:p>
            <a:pPr>
              <a:lnSpc>
                <a:spcPct val="150000"/>
              </a:lnSpc>
              <a:buFont typeface="Wingdings" panose="05000000000000000000" pitchFamily="2" charset="2"/>
              <a:buChar char="n"/>
            </a:pPr>
            <a:r>
              <a:rPr lang="ja-JP" altLang="en-US" sz="1800" dirty="0">
                <a:solidFill>
                  <a:schemeClr val="tx1"/>
                </a:solidFill>
                <a:latin typeface="Yu Gothic UI" panose="020B0500000000000000" pitchFamily="50" charset="-128"/>
                <a:ea typeface="Yu Gothic UI" panose="020B0500000000000000" pitchFamily="50" charset="-128"/>
              </a:rPr>
              <a:t>調査対象</a:t>
            </a:r>
            <a:endParaRPr lang="en-US" altLang="ja-JP" sz="1800" dirty="0">
              <a:solidFill>
                <a:schemeClr val="tx1"/>
              </a:solidFill>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solidFill>
                  <a:schemeClr val="tx1"/>
                </a:solidFill>
                <a:latin typeface="Yu Gothic UI" panose="020B0500000000000000" pitchFamily="50" charset="-128"/>
                <a:ea typeface="Yu Gothic UI" panose="020B0500000000000000" pitchFamily="50" charset="-128"/>
              </a:rPr>
              <a:t>自動販売機設置企業（オーナー）</a:t>
            </a:r>
            <a:endParaRPr lang="en-US" altLang="ja-JP" sz="1700" dirty="0">
              <a:solidFill>
                <a:schemeClr val="tx1"/>
              </a:solidFill>
              <a:latin typeface="Yu Gothic UI" panose="020B0500000000000000" pitchFamily="50" charset="-128"/>
              <a:ea typeface="Yu Gothic UI" panose="020B0500000000000000" pitchFamily="50" charset="-128"/>
            </a:endParaRPr>
          </a:p>
          <a:p>
            <a:pPr lvl="1">
              <a:lnSpc>
                <a:spcPct val="150000"/>
              </a:lnSpc>
              <a:buFont typeface="Wingdings" panose="05000000000000000000" pitchFamily="2" charset="2"/>
              <a:buChar char="ü"/>
            </a:pPr>
            <a:r>
              <a:rPr lang="ja-JP" altLang="en-US" sz="1700" dirty="0">
                <a:solidFill>
                  <a:schemeClr val="tx1"/>
                </a:solidFill>
                <a:latin typeface="Yu Gothic UI" panose="020B0500000000000000" pitchFamily="50" charset="-128"/>
                <a:ea typeface="Yu Gothic UI" panose="020B0500000000000000" pitchFamily="50" charset="-128"/>
              </a:rPr>
              <a:t>自動販売機利用者</a:t>
            </a:r>
            <a:endParaRPr lang="en-US" altLang="ja-JP" sz="1700" dirty="0">
              <a:solidFill>
                <a:schemeClr val="tx1"/>
              </a:solidFill>
              <a:latin typeface="Yu Gothic UI" panose="020B0500000000000000" pitchFamily="50" charset="-128"/>
              <a:ea typeface="Yu Gothic UI" panose="020B0500000000000000" pitchFamily="50" charset="-128"/>
            </a:endParaRPr>
          </a:p>
        </p:txBody>
      </p:sp>
      <p:sp>
        <p:nvSpPr>
          <p:cNvPr id="4" name="コンテンツ プレースホルダー 3">
            <a:extLst>
              <a:ext uri="{FF2B5EF4-FFF2-40B4-BE49-F238E27FC236}">
                <a16:creationId xmlns:a16="http://schemas.microsoft.com/office/drawing/2014/main" id="{94F911A6-951C-1B78-7EC2-6AE6A8FDF055}"/>
              </a:ext>
            </a:extLst>
          </p:cNvPr>
          <p:cNvSpPr>
            <a:spLocks noGrp="1"/>
          </p:cNvSpPr>
          <p:nvPr>
            <p:ph sz="half" idx="2"/>
          </p:nvPr>
        </p:nvSpPr>
        <p:spPr>
          <a:xfrm>
            <a:off x="6172200" y="1020952"/>
            <a:ext cx="5181600" cy="5672455"/>
          </a:xfrm>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Font typeface="Wingdings" panose="05000000000000000000" pitchFamily="2" charset="2"/>
              <a:buChar char="n"/>
            </a:pPr>
            <a:r>
              <a:rPr kumimoji="1" lang="ja-JP" altLang="en-US" sz="1800" dirty="0">
                <a:solidFill>
                  <a:schemeClr val="tx1"/>
                </a:solidFill>
                <a:latin typeface="Yu Gothic UI" panose="020B0500000000000000" pitchFamily="50" charset="-128"/>
                <a:ea typeface="Yu Gothic UI" panose="020B0500000000000000" pitchFamily="50" charset="-128"/>
              </a:rPr>
              <a:t>目次</a:t>
            </a:r>
            <a:endParaRPr kumimoji="1" lang="en-US" altLang="ja-JP" sz="1800" dirty="0">
              <a:solidFill>
                <a:schemeClr val="tx1"/>
              </a:solidFill>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solidFill>
                  <a:schemeClr val="tx1"/>
                </a:solidFill>
                <a:latin typeface="Yu Gothic UI" panose="020B0500000000000000" pitchFamily="50" charset="-128"/>
                <a:ea typeface="Yu Gothic UI" panose="020B0500000000000000" pitchFamily="50" charset="-128"/>
              </a:rPr>
              <a:t>オペレーター別の満足度</a:t>
            </a:r>
            <a:endParaRPr lang="en-US" altLang="ja-JP" sz="1700" dirty="0">
              <a:solidFill>
                <a:schemeClr val="tx1"/>
              </a:solidFill>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kumimoji="1" lang="ja-JP" altLang="en-US" sz="1500" dirty="0">
                <a:solidFill>
                  <a:schemeClr val="tx1"/>
                </a:solidFill>
                <a:latin typeface="Yu Gothic UI" panose="020B0500000000000000" pitchFamily="50" charset="-128"/>
                <a:ea typeface="Yu Gothic UI" panose="020B0500000000000000" pitchFamily="50" charset="-128"/>
              </a:rPr>
              <a:t>あああ</a:t>
            </a:r>
            <a:endParaRPr kumimoji="1" lang="en-US" altLang="ja-JP" sz="1500" dirty="0">
              <a:solidFill>
                <a:schemeClr val="tx1"/>
              </a:solidFill>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solidFill>
                  <a:schemeClr val="tx1"/>
                </a:solidFill>
                <a:latin typeface="Yu Gothic UI" panose="020B0500000000000000" pitchFamily="50" charset="-128"/>
                <a:ea typeface="Yu Gothic UI" panose="020B0500000000000000" pitchFamily="50" charset="-128"/>
              </a:rPr>
              <a:t>オペレーター別の顧客ロイヤルティ</a:t>
            </a:r>
            <a:endParaRPr lang="en-US" altLang="ja-JP" sz="1700" dirty="0">
              <a:solidFill>
                <a:schemeClr val="tx1"/>
              </a:solidFill>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lang="ja-JP" altLang="en-US" sz="1500" dirty="0">
                <a:solidFill>
                  <a:schemeClr val="tx1"/>
                </a:solidFill>
                <a:latin typeface="Yu Gothic UI" panose="020B0500000000000000" pitchFamily="50" charset="-128"/>
                <a:ea typeface="Yu Gothic UI" panose="020B0500000000000000" pitchFamily="50" charset="-128"/>
              </a:rPr>
              <a:t>あああ</a:t>
            </a:r>
            <a:endParaRPr lang="en-US" altLang="ja-JP" sz="1500" dirty="0">
              <a:solidFill>
                <a:schemeClr val="tx1"/>
              </a:solidFill>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solidFill>
                  <a:schemeClr val="tx1"/>
                </a:solidFill>
                <a:latin typeface="Yu Gothic UI" panose="020B0500000000000000" pitchFamily="50" charset="-128"/>
                <a:ea typeface="Yu Gothic UI" panose="020B0500000000000000" pitchFamily="50" charset="-128"/>
              </a:rPr>
              <a:t>飲料メーカー別の満足度</a:t>
            </a:r>
            <a:endParaRPr lang="en-US" altLang="ja-JP" sz="1700" dirty="0">
              <a:solidFill>
                <a:schemeClr val="tx1"/>
              </a:solidFill>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lang="ja-JP" altLang="en-US" sz="1500" dirty="0">
                <a:solidFill>
                  <a:schemeClr val="tx1"/>
                </a:solidFill>
                <a:latin typeface="Yu Gothic UI" panose="020B0500000000000000" pitchFamily="50" charset="-128"/>
                <a:ea typeface="Yu Gothic UI" panose="020B0500000000000000" pitchFamily="50" charset="-128"/>
              </a:rPr>
              <a:t>あああ</a:t>
            </a:r>
            <a:endParaRPr lang="en-US" altLang="ja-JP" sz="1500" dirty="0">
              <a:solidFill>
                <a:schemeClr val="tx1"/>
              </a:solidFill>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solidFill>
                  <a:schemeClr val="tx1"/>
                </a:solidFill>
                <a:latin typeface="Yu Gothic UI" panose="020B0500000000000000" pitchFamily="50" charset="-128"/>
                <a:ea typeface="Yu Gothic UI" panose="020B0500000000000000" pitchFamily="50" charset="-128"/>
              </a:rPr>
              <a:t>飲料メーカー別の顧客ロイヤルティ</a:t>
            </a:r>
            <a:endParaRPr lang="en-US" altLang="ja-JP" sz="1700" dirty="0">
              <a:solidFill>
                <a:schemeClr val="tx1"/>
              </a:solidFill>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lang="ja-JP" altLang="en-US" sz="1500" dirty="0">
                <a:solidFill>
                  <a:schemeClr val="tx1"/>
                </a:solidFill>
                <a:latin typeface="Yu Gothic UI" panose="020B0500000000000000" pitchFamily="50" charset="-128"/>
                <a:ea typeface="Yu Gothic UI" panose="020B0500000000000000" pitchFamily="50" charset="-128"/>
              </a:rPr>
              <a:t>あああ</a:t>
            </a:r>
            <a:endParaRPr lang="en-US" altLang="ja-JP" sz="1500" dirty="0">
              <a:solidFill>
                <a:schemeClr val="tx1"/>
              </a:solidFill>
              <a:latin typeface="Yu Gothic UI" panose="020B0500000000000000" pitchFamily="50" charset="-128"/>
              <a:ea typeface="Yu Gothic UI" panose="020B0500000000000000" pitchFamily="50" charset="-128"/>
            </a:endParaRPr>
          </a:p>
          <a:p>
            <a:pPr marL="800100" lvl="1" indent="-342900">
              <a:lnSpc>
                <a:spcPct val="150000"/>
              </a:lnSpc>
              <a:buFont typeface="+mj-lt"/>
              <a:buAutoNum type="arabicPeriod"/>
            </a:pPr>
            <a:r>
              <a:rPr lang="ja-JP" altLang="en-US" sz="1700" dirty="0">
                <a:solidFill>
                  <a:schemeClr val="tx1"/>
                </a:solidFill>
                <a:latin typeface="Yu Gothic UI" panose="020B0500000000000000" pitchFamily="50" charset="-128"/>
                <a:ea typeface="Yu Gothic UI" panose="020B0500000000000000" pitchFamily="50" charset="-128"/>
              </a:rPr>
              <a:t>それぞれの改善点</a:t>
            </a:r>
            <a:endParaRPr lang="en-US" altLang="ja-JP" sz="1700" dirty="0">
              <a:solidFill>
                <a:schemeClr val="tx1"/>
              </a:solidFill>
              <a:latin typeface="Yu Gothic UI" panose="020B0500000000000000" pitchFamily="50" charset="-128"/>
              <a:ea typeface="Yu Gothic UI" panose="020B0500000000000000" pitchFamily="50" charset="-128"/>
            </a:endParaRPr>
          </a:p>
          <a:p>
            <a:pPr marL="1257300" lvl="2" indent="-342900">
              <a:lnSpc>
                <a:spcPct val="150000"/>
              </a:lnSpc>
              <a:buFont typeface="+mj-ea"/>
              <a:buAutoNum type="circleNumDbPlain"/>
            </a:pPr>
            <a:r>
              <a:rPr lang="ja-JP" altLang="en-US" sz="1500" dirty="0">
                <a:solidFill>
                  <a:schemeClr val="tx1"/>
                </a:solidFill>
                <a:latin typeface="Yu Gothic UI" panose="020B0500000000000000" pitchFamily="50" charset="-128"/>
                <a:ea typeface="Yu Gothic UI" panose="020B0500000000000000" pitchFamily="50" charset="-128"/>
              </a:rPr>
              <a:t>あああ</a:t>
            </a:r>
            <a:endParaRPr lang="en-US" altLang="ja-JP" sz="1700"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8940691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576</TotalTime>
  <Words>572</Words>
  <Application>Microsoft Office PowerPoint</Application>
  <PresentationFormat>ワイド画面</PresentationFormat>
  <Paragraphs>89</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Yu Gothic UI</vt:lpstr>
      <vt:lpstr>游ゴシック</vt:lpstr>
      <vt:lpstr>游ゴシック Light</vt:lpstr>
      <vt:lpstr>Arial</vt:lpstr>
      <vt:lpstr>Wingdings</vt:lpstr>
      <vt:lpstr>Office テーマ</vt:lpstr>
      <vt:lpstr>◎調査企画案1</vt:lpstr>
      <vt:lpstr>◎調査企画案2</vt:lpstr>
      <vt:lpstr>◎調査企画案3</vt:lpstr>
      <vt:lpstr>◎調査企画案4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TAISUKE ENDO</dc:creator>
  <cp:lastModifiedBy>泰典 遠藤</cp:lastModifiedBy>
  <cp:revision>18</cp:revision>
  <dcterms:created xsi:type="dcterms:W3CDTF">2025-10-08T07:07:09Z</dcterms:created>
  <dcterms:modified xsi:type="dcterms:W3CDTF">2025-10-22T08:04:17Z</dcterms:modified>
</cp:coreProperties>
</file>